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lvl1pPr algn="ctr" defTabSz="825500">
      <a:defRPr sz="5000">
        <a:solidFill>
          <a:srgbClr val="FFFFFF"/>
        </a:solidFill>
        <a:latin typeface="+mn-lt"/>
        <a:ea typeface="+mn-ea"/>
        <a:cs typeface="+mn-cs"/>
        <a:sym typeface="Helvetica Light"/>
      </a:defRPr>
    </a:lvl1pPr>
    <a:lvl2pPr indent="228600" algn="ctr" defTabSz="825500">
      <a:defRPr sz="5000">
        <a:solidFill>
          <a:srgbClr val="FFFFFF"/>
        </a:solidFill>
        <a:latin typeface="+mn-lt"/>
        <a:ea typeface="+mn-ea"/>
        <a:cs typeface="+mn-cs"/>
        <a:sym typeface="Helvetica Light"/>
      </a:defRPr>
    </a:lvl2pPr>
    <a:lvl3pPr indent="457200" algn="ctr" defTabSz="825500">
      <a:defRPr sz="5000">
        <a:solidFill>
          <a:srgbClr val="FFFFFF"/>
        </a:solidFill>
        <a:latin typeface="+mn-lt"/>
        <a:ea typeface="+mn-ea"/>
        <a:cs typeface="+mn-cs"/>
        <a:sym typeface="Helvetica Light"/>
      </a:defRPr>
    </a:lvl3pPr>
    <a:lvl4pPr indent="685800" algn="ctr" defTabSz="825500">
      <a:defRPr sz="5000">
        <a:solidFill>
          <a:srgbClr val="FFFFFF"/>
        </a:solidFill>
        <a:latin typeface="+mn-lt"/>
        <a:ea typeface="+mn-ea"/>
        <a:cs typeface="+mn-cs"/>
        <a:sym typeface="Helvetica Light"/>
      </a:defRPr>
    </a:lvl4pPr>
    <a:lvl5pPr indent="914400" algn="ctr" defTabSz="825500">
      <a:defRPr sz="5000">
        <a:solidFill>
          <a:srgbClr val="FFFFFF"/>
        </a:solidFill>
        <a:latin typeface="+mn-lt"/>
        <a:ea typeface="+mn-ea"/>
        <a:cs typeface="+mn-cs"/>
        <a:sym typeface="Helvetica Light"/>
      </a:defRPr>
    </a:lvl5pPr>
    <a:lvl6pPr indent="1143000" algn="ctr" defTabSz="825500">
      <a:defRPr sz="5000">
        <a:solidFill>
          <a:srgbClr val="FFFFFF"/>
        </a:solidFill>
        <a:latin typeface="+mn-lt"/>
        <a:ea typeface="+mn-ea"/>
        <a:cs typeface="+mn-cs"/>
        <a:sym typeface="Helvetica Light"/>
      </a:defRPr>
    </a:lvl6pPr>
    <a:lvl7pPr indent="1371600" algn="ctr" defTabSz="825500">
      <a:defRPr sz="5000">
        <a:solidFill>
          <a:srgbClr val="FFFFFF"/>
        </a:solidFill>
        <a:latin typeface="+mn-lt"/>
        <a:ea typeface="+mn-ea"/>
        <a:cs typeface="+mn-cs"/>
        <a:sym typeface="Helvetica Light"/>
      </a:defRPr>
    </a:lvl7pPr>
    <a:lvl8pPr indent="1600200" algn="ctr" defTabSz="825500">
      <a:defRPr sz="5000">
        <a:solidFill>
          <a:srgbClr val="FFFFFF"/>
        </a:solidFill>
        <a:latin typeface="+mn-lt"/>
        <a:ea typeface="+mn-ea"/>
        <a:cs typeface="+mn-cs"/>
        <a:sym typeface="Helvetica Light"/>
      </a:defRPr>
    </a:lvl8pPr>
    <a:lvl9pPr indent="1828800" algn="ctr" defTabSz="825500">
      <a:defRPr sz="50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Blue Marble 2002</a:t>
            </a:r>
            <a:endParaRPr sz="2200"/>
          </a:p>
          <a:p>
            <a:pPr lvl="0">
              <a:defRPr sz="1800"/>
            </a:pPr>
            <a:endParaRPr sz="2200"/>
          </a:p>
          <a:p>
            <a:pPr lvl="0">
              <a:defRPr sz="1800"/>
            </a:pPr>
            <a:r>
              <a:rPr sz="2200"/>
              <a:t>This spectacular &lt;i&gt;blue marble&lt;/i&gt; image was the most detailed true-color image of the entire Earth to date in 2002. Using a collection of satellite-based observations, scientists and visualizers stitched together months of observations of the land surface, oceans, sea ice, and clouds into a seamless, true-color mosaic of every square kilometer (.386 square mile) of our planet. The full resolution version of the image is 21,600 pixels across.</a:t>
            </a:r>
            <a:endParaRPr sz="2200"/>
          </a:p>
          <a:p>
            <a:pPr lvl="0">
              <a:defRPr sz="1800"/>
            </a:pPr>
            <a:endParaRPr sz="2200"/>
          </a:p>
          <a:p>
            <a:pPr lvl="0">
              <a:defRPr sz="1800"/>
            </a:pPr>
            <a:r>
              <a:rPr sz="2200"/>
              <a:t>Much of the information contained in this image came from a single remote-sensing device—NASA’s Moderate Resolution Imaging Spectroradiometer, or MODIS. Flying over 700 kilometers (~435 miles) above the Earth onboard the Terra satellite, MODIS provides an integrated tool for observing a variety of terrestrial, oceanic, and atmospheric features of the Earth.</a:t>
            </a:r>
            <a:endParaRPr sz="2200"/>
          </a:p>
          <a:p>
            <a:pPr lvl="0">
              <a:defRPr sz="1800"/>
            </a:pPr>
            <a:endParaRPr sz="2200"/>
          </a:p>
          <a:p>
            <a:pPr lvl="0">
              <a:defRPr sz="1800"/>
            </a:pPr>
            <a:r>
              <a:rPr sz="2200"/>
              <a:t>The land and coastal ocean portions of the image are based on cloud-free surface observations collected from June through September 2001. Two different types of ocean data were used: shallow water true color data, and global ocean color (or chlorophyll) data. Topographic shading is based on an elevation dataset compiled by the U.S. Geological Survey’s EROS Data Center. MODIS observations of polar sea ice were combined with observations from NOAA’s Advanced Very High Resolution Radiometer. The cloud image is a composite of two days of MODIS imagery. </a:t>
            </a:r>
            <a:endParaRPr sz="2200"/>
          </a:p>
          <a:p>
            <a:pPr lvl="0">
              <a:defRPr sz="1800"/>
            </a:pPr>
            <a:endParaRPr sz="2200"/>
          </a:p>
          <a:p>
            <a:pPr lvl="0">
              <a:defRPr sz="1800"/>
            </a:pPr>
            <a:endParaRPr sz="2200"/>
          </a:p>
          <a:p>
            <a:pPr lvl="0">
              <a:defRPr sz="1800"/>
            </a:pPr>
            <a:r>
              <a:rPr sz="2200"/>
              <a:t>For more information, visit:</a:t>
            </a:r>
            <a:endParaRPr sz="2200"/>
          </a:p>
          <a:p>
            <a:pPr lvl="0">
              <a:defRPr sz="1800"/>
            </a:pPr>
            <a:r>
              <a:rPr sz="2200"/>
              <a:t>      earthobservatory.nasa.gov/Features/BlueMarble/BlueMarble_2002.php</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651000" y="952500"/>
            <a:ext cx="10223500" cy="5549900"/>
          </a:xfrm>
          <a:prstGeom prst="rect">
            <a:avLst/>
          </a:prstGeom>
        </p:spPr>
        <p:txBody>
          <a:bodyPr anchor="b"/>
          <a:lstStyle>
            <a:lvl1pPr>
              <a:defRPr sz="8400"/>
            </a:lvl1pPr>
          </a:lstStyle>
          <a:p>
            <a:pPr lvl="0">
              <a:defRPr sz="1800">
                <a:solidFill>
                  <a:srgbClr val="000000"/>
                </a:solidFill>
              </a:defRPr>
            </a:pPr>
            <a:r>
              <a:rPr sz="8400">
                <a:solidFill>
                  <a:srgbClr val="FFFFFF"/>
                </a:solidFill>
              </a:rPr>
              <a:t>Title Text</a:t>
            </a:r>
          </a:p>
        </p:txBody>
      </p:sp>
      <p:sp>
        <p:nvSpPr>
          <p:cNvPr id="14" name="Shape 14"/>
          <p:cNvSpPr/>
          <p:nvPr>
            <p:ph type="body"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p:nvPr>
            <p:ph type="body"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solidFill>
                  <a:srgbClr val="000000"/>
                </a:solidFill>
              </a:defRPr>
            </a:pPr>
            <a:r>
              <a:rPr sz="4500">
                <a:solidFill>
                  <a:srgbClr val="FFFFFF"/>
                </a:solidFill>
              </a:rPr>
              <a:t>Body Level One</a:t>
            </a:r>
            <a:endParaRPr sz="4500">
              <a:solidFill>
                <a:srgbClr val="FFFFFF"/>
              </a:solidFill>
            </a:endParaRPr>
          </a:p>
          <a:p>
            <a:pPr lvl="1">
              <a:defRPr sz="1800">
                <a:solidFill>
                  <a:srgbClr val="000000"/>
                </a:solidFill>
              </a:defRPr>
            </a:pPr>
            <a:r>
              <a:rPr sz="4500">
                <a:solidFill>
                  <a:srgbClr val="FFFFFF"/>
                </a:solidFill>
              </a:rPr>
              <a:t>Body Level Two</a:t>
            </a:r>
            <a:endParaRPr sz="4500">
              <a:solidFill>
                <a:srgbClr val="FFFFFF"/>
              </a:solidFill>
            </a:endParaRPr>
          </a:p>
          <a:p>
            <a:pPr lvl="2">
              <a:defRPr sz="1800">
                <a:solidFill>
                  <a:srgbClr val="000000"/>
                </a:solidFill>
              </a:defRPr>
            </a:pPr>
            <a:r>
              <a:rPr sz="4500">
                <a:solidFill>
                  <a:srgbClr val="FFFFFF"/>
                </a:solidFill>
              </a:rPr>
              <a:t>Body Level Three</a:t>
            </a:r>
            <a:endParaRPr sz="4500">
              <a:solidFill>
                <a:srgbClr val="FFFFFF"/>
              </a:solidFill>
            </a:endParaRPr>
          </a:p>
          <a:p>
            <a:pPr lvl="3">
              <a:defRPr sz="1800">
                <a:solidFill>
                  <a:srgbClr val="000000"/>
                </a:solidFill>
              </a:defRPr>
            </a:pPr>
            <a:r>
              <a:rPr sz="4500">
                <a:solidFill>
                  <a:srgbClr val="FFFFFF"/>
                </a:solidFill>
              </a:rPr>
              <a:t>Body Level Four</a:t>
            </a:r>
            <a:endParaRPr sz="4500">
              <a:solidFill>
                <a:srgbClr val="FFFFFF"/>
              </a:solidFill>
            </a:endParaRPr>
          </a:p>
          <a:p>
            <a:pPr lvl="4">
              <a:defRPr sz="1800">
                <a:solidFill>
                  <a:srgbClr val="000000"/>
                </a:solidFill>
              </a:defRPr>
            </a:pPr>
            <a:r>
              <a:rPr sz="45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689100" y="1778000"/>
            <a:ext cx="21005800" cy="10172700"/>
          </a:xfrm>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11200">
                <a:solidFill>
                  <a:srgbClr val="FFFFFF"/>
                </a:solidFill>
              </a:rP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825500">
        <a:defRPr sz="11200">
          <a:solidFill>
            <a:srgbClr val="FFFFFF"/>
          </a:solidFill>
          <a:latin typeface="+mn-lt"/>
          <a:ea typeface="+mn-ea"/>
          <a:cs typeface="+mn-cs"/>
          <a:sym typeface="Helvetica Light"/>
        </a:defRPr>
      </a:lvl1pPr>
      <a:lvl2pPr indent="228600" algn="ctr" defTabSz="825500">
        <a:defRPr sz="11200">
          <a:solidFill>
            <a:srgbClr val="FFFFFF"/>
          </a:solidFill>
          <a:latin typeface="+mn-lt"/>
          <a:ea typeface="+mn-ea"/>
          <a:cs typeface="+mn-cs"/>
          <a:sym typeface="Helvetica Light"/>
        </a:defRPr>
      </a:lvl2pPr>
      <a:lvl3pPr indent="457200" algn="ctr" defTabSz="825500">
        <a:defRPr sz="11200">
          <a:solidFill>
            <a:srgbClr val="FFFFFF"/>
          </a:solidFill>
          <a:latin typeface="+mn-lt"/>
          <a:ea typeface="+mn-ea"/>
          <a:cs typeface="+mn-cs"/>
          <a:sym typeface="Helvetica Light"/>
        </a:defRPr>
      </a:lvl3pPr>
      <a:lvl4pPr indent="685800" algn="ctr" defTabSz="825500">
        <a:defRPr sz="11200">
          <a:solidFill>
            <a:srgbClr val="FFFFFF"/>
          </a:solidFill>
          <a:latin typeface="+mn-lt"/>
          <a:ea typeface="+mn-ea"/>
          <a:cs typeface="+mn-cs"/>
          <a:sym typeface="Helvetica Light"/>
        </a:defRPr>
      </a:lvl4pPr>
      <a:lvl5pPr indent="914400" algn="ctr" defTabSz="825500">
        <a:defRPr sz="11200">
          <a:solidFill>
            <a:srgbClr val="FFFFFF"/>
          </a:solidFill>
          <a:latin typeface="+mn-lt"/>
          <a:ea typeface="+mn-ea"/>
          <a:cs typeface="+mn-cs"/>
          <a:sym typeface="Helvetica Light"/>
        </a:defRPr>
      </a:lvl5pPr>
      <a:lvl6pPr indent="1143000" algn="ctr" defTabSz="825500">
        <a:defRPr sz="11200">
          <a:solidFill>
            <a:srgbClr val="FFFFFF"/>
          </a:solidFill>
          <a:latin typeface="+mn-lt"/>
          <a:ea typeface="+mn-ea"/>
          <a:cs typeface="+mn-cs"/>
          <a:sym typeface="Helvetica Light"/>
        </a:defRPr>
      </a:lvl6pPr>
      <a:lvl7pPr indent="1371600" algn="ctr" defTabSz="825500">
        <a:defRPr sz="11200">
          <a:solidFill>
            <a:srgbClr val="FFFFFF"/>
          </a:solidFill>
          <a:latin typeface="+mn-lt"/>
          <a:ea typeface="+mn-ea"/>
          <a:cs typeface="+mn-cs"/>
          <a:sym typeface="Helvetica Light"/>
        </a:defRPr>
      </a:lvl7pPr>
      <a:lvl8pPr indent="1600200" algn="ctr" defTabSz="825500">
        <a:defRPr sz="11200">
          <a:solidFill>
            <a:srgbClr val="FFFFFF"/>
          </a:solidFill>
          <a:latin typeface="+mn-lt"/>
          <a:ea typeface="+mn-ea"/>
          <a:cs typeface="+mn-cs"/>
          <a:sym typeface="Helvetica Light"/>
        </a:defRPr>
      </a:lvl8pPr>
      <a:lvl9pPr indent="1828800" algn="ctr" defTabSz="825500">
        <a:defRPr sz="11200">
          <a:solidFill>
            <a:srgbClr val="FFFFFF"/>
          </a:solidFill>
          <a:latin typeface="+mn-lt"/>
          <a:ea typeface="+mn-ea"/>
          <a:cs typeface="+mn-cs"/>
          <a:sym typeface="Helvetica Light"/>
        </a:defRPr>
      </a:lvl9pPr>
    </p:titleStyle>
    <p:bodyStyle>
      <a:lvl1pPr marL="635000" indent="-635000" defTabSz="825500">
        <a:spcBef>
          <a:spcPts val="5900"/>
        </a:spcBef>
        <a:buSzPct val="75000"/>
        <a:buChar char="•"/>
        <a:defRPr sz="5200">
          <a:solidFill>
            <a:srgbClr val="FFFFFF"/>
          </a:solidFill>
          <a:latin typeface="+mn-lt"/>
          <a:ea typeface="+mn-ea"/>
          <a:cs typeface="+mn-cs"/>
          <a:sym typeface="Helvetica Light"/>
        </a:defRPr>
      </a:lvl1pPr>
      <a:lvl2pPr marL="1270000" indent="-635000" defTabSz="825500">
        <a:spcBef>
          <a:spcPts val="5900"/>
        </a:spcBef>
        <a:buSzPct val="75000"/>
        <a:buChar char="•"/>
        <a:defRPr sz="5200">
          <a:solidFill>
            <a:srgbClr val="FFFFFF"/>
          </a:solidFill>
          <a:latin typeface="+mn-lt"/>
          <a:ea typeface="+mn-ea"/>
          <a:cs typeface="+mn-cs"/>
          <a:sym typeface="Helvetica Light"/>
        </a:defRPr>
      </a:lvl2pPr>
      <a:lvl3pPr marL="1905000" indent="-635000" defTabSz="825500">
        <a:spcBef>
          <a:spcPts val="5900"/>
        </a:spcBef>
        <a:buSzPct val="75000"/>
        <a:buChar char="•"/>
        <a:defRPr sz="5200">
          <a:solidFill>
            <a:srgbClr val="FFFFFF"/>
          </a:solidFill>
          <a:latin typeface="+mn-lt"/>
          <a:ea typeface="+mn-ea"/>
          <a:cs typeface="+mn-cs"/>
          <a:sym typeface="Helvetica Light"/>
        </a:defRPr>
      </a:lvl3pPr>
      <a:lvl4pPr marL="2540000" indent="-635000" defTabSz="825500">
        <a:spcBef>
          <a:spcPts val="5900"/>
        </a:spcBef>
        <a:buSzPct val="75000"/>
        <a:buChar char="•"/>
        <a:defRPr sz="5200">
          <a:solidFill>
            <a:srgbClr val="FFFFFF"/>
          </a:solidFill>
          <a:latin typeface="+mn-lt"/>
          <a:ea typeface="+mn-ea"/>
          <a:cs typeface="+mn-cs"/>
          <a:sym typeface="Helvetica Light"/>
        </a:defRPr>
      </a:lvl4pPr>
      <a:lvl5pPr marL="3175000" indent="-635000" defTabSz="825500">
        <a:spcBef>
          <a:spcPts val="5900"/>
        </a:spcBef>
        <a:buSzPct val="75000"/>
        <a:buChar char="•"/>
        <a:defRPr sz="5200">
          <a:solidFill>
            <a:srgbClr val="FFFFFF"/>
          </a:solidFill>
          <a:latin typeface="+mn-lt"/>
          <a:ea typeface="+mn-ea"/>
          <a:cs typeface="+mn-cs"/>
          <a:sym typeface="Helvetica Light"/>
        </a:defRPr>
      </a:lvl5pPr>
      <a:lvl6pPr marL="3810000" indent="-635000" defTabSz="825500">
        <a:spcBef>
          <a:spcPts val="5900"/>
        </a:spcBef>
        <a:buSzPct val="75000"/>
        <a:buChar char="•"/>
        <a:defRPr sz="5200">
          <a:solidFill>
            <a:srgbClr val="FFFFFF"/>
          </a:solidFill>
          <a:latin typeface="+mn-lt"/>
          <a:ea typeface="+mn-ea"/>
          <a:cs typeface="+mn-cs"/>
          <a:sym typeface="Helvetica Light"/>
        </a:defRPr>
      </a:lvl6pPr>
      <a:lvl7pPr marL="4445000" indent="-635000" defTabSz="825500">
        <a:spcBef>
          <a:spcPts val="5900"/>
        </a:spcBef>
        <a:buSzPct val="75000"/>
        <a:buChar char="•"/>
        <a:defRPr sz="5200">
          <a:solidFill>
            <a:srgbClr val="FFFFFF"/>
          </a:solidFill>
          <a:latin typeface="+mn-lt"/>
          <a:ea typeface="+mn-ea"/>
          <a:cs typeface="+mn-cs"/>
          <a:sym typeface="Helvetica Light"/>
        </a:defRPr>
      </a:lvl7pPr>
      <a:lvl8pPr marL="5080000" indent="-635000" defTabSz="825500">
        <a:spcBef>
          <a:spcPts val="5900"/>
        </a:spcBef>
        <a:buSzPct val="75000"/>
        <a:buChar char="•"/>
        <a:defRPr sz="5200">
          <a:solidFill>
            <a:srgbClr val="FFFFFF"/>
          </a:solidFill>
          <a:latin typeface="+mn-lt"/>
          <a:ea typeface="+mn-ea"/>
          <a:cs typeface="+mn-cs"/>
          <a:sym typeface="Helvetica Light"/>
        </a:defRPr>
      </a:lvl8pPr>
      <a:lvl9pPr marL="5715000" indent="-635000" defTabSz="825500">
        <a:spcBef>
          <a:spcPts val="5900"/>
        </a:spcBef>
        <a:buSzPct val="75000"/>
        <a:buChar char="•"/>
        <a:defRPr sz="5200">
          <a:solidFill>
            <a:srgbClr val="FFFFFF"/>
          </a:solidFill>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blue_marble_modis_north_america.png"/>
          <p:cNvPicPr/>
          <p:nvPr/>
        </p:nvPicPr>
        <p:blipFill>
          <a:blip r:embed="rId3">
            <a:extLst/>
          </a:blip>
          <a:stretch>
            <a:fillRect/>
          </a:stretch>
        </p:blipFill>
        <p:spPr>
          <a:xfrm>
            <a:off x="0" y="11906"/>
            <a:ext cx="24384000" cy="13692188"/>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