
<file path=[Content_Types].xml><?xml version="1.0" encoding="utf-8"?>
<Types xmlns="http://schemas.openxmlformats.org/package/2006/content-types">
  <Default Extension="xml" ContentType="application/xml"/>
  <Default Extension="jpeg" ContentType="image/jpeg"/>
  <Default Extension="tif" ContentType="image/tiff"/>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7" r:id="rId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2" autoAdjust="0"/>
    <p:restoredTop sz="71696" autoAdjust="0"/>
  </p:normalViewPr>
  <p:slideViewPr>
    <p:cSldViewPr snapToGrid="0" snapToObjects="1">
      <p:cViewPr varScale="1">
        <p:scale>
          <a:sx n="119" d="100"/>
          <a:sy n="119" d="100"/>
        </p:scale>
        <p:origin x="-336" y="-104"/>
      </p:cViewPr>
      <p:guideLst>
        <p:guide orient="horz" pos="1620"/>
        <p:guide pos="2880"/>
      </p:guideLst>
    </p:cSldViewPr>
  </p:slideViewPr>
  <p:outlineViewPr>
    <p:cViewPr>
      <p:scale>
        <a:sx n="33" d="100"/>
        <a:sy n="33" d="100"/>
      </p:scale>
      <p:origin x="0" y="0"/>
    </p:cViewPr>
  </p:outlineViewPr>
  <p:notesTextViewPr>
    <p:cViewPr>
      <p:scale>
        <a:sx n="100" d="100"/>
        <a:sy n="100" d="100"/>
      </p:scale>
      <p:origin x="0" y="1136"/>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A19780-0CD4-704E-9F35-F89187776041}" type="datetimeFigureOut">
              <a:rPr lang="en-US" smtClean="0"/>
              <a:t>4/29/14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5A417E-4A62-4249-A419-CFBB345E4018}" type="slidenum">
              <a:rPr lang="en-US" smtClean="0"/>
              <a:t>‹#›</a:t>
            </a:fld>
            <a:endParaRPr lang="en-US"/>
          </a:p>
        </p:txBody>
      </p:sp>
    </p:spTree>
    <p:extLst>
      <p:ext uri="{BB962C8B-B14F-4D97-AF65-F5344CB8AC3E}">
        <p14:creationId xmlns:p14="http://schemas.microsoft.com/office/powerpoint/2010/main" val="128835187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 Id="rId3" Type="http://schemas.openxmlformats.org/officeDocument/2006/relationships/hyperlink" Target="http://photojournal.jpl.nasa.gov/catalog/PIA16873"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Sloshing </a:t>
            </a:r>
            <a:r>
              <a:rPr lang="en-US" sz="1200" b="1" kern="1200" dirty="0" smtClean="0">
                <a:solidFill>
                  <a:schemeClr val="tx1"/>
                </a:solidFill>
                <a:latin typeface="+mn-lt"/>
                <a:ea typeface="+mn-ea"/>
                <a:cs typeface="+mn-cs"/>
              </a:rPr>
              <a:t>Supernovas</a:t>
            </a:r>
            <a:endParaRPr lang="en-US" sz="1200" b="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Cassiopeia A, one of astronomy’s most famous supernova remnants, was created when a massive star blew up leaving behind a dense stellar corpse and its ejected remains. How supernovas explode, however, has been a mystery for a long time.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With the help of NASA’s Nuclear Spectroscopic Telescope Array (</a:t>
            </a:r>
            <a:r>
              <a:rPr lang="en-US" sz="1200" kern="1200" dirty="0" err="1" smtClean="0">
                <a:solidFill>
                  <a:schemeClr val="tx1"/>
                </a:solidFill>
                <a:latin typeface="+mn-lt"/>
                <a:ea typeface="+mn-ea"/>
                <a:cs typeface="+mn-cs"/>
              </a:rPr>
              <a:t>NuSTAR</a:t>
            </a:r>
            <a:r>
              <a:rPr lang="en-US" sz="1200" kern="1200" dirty="0" smtClean="0">
                <a:solidFill>
                  <a:schemeClr val="tx1"/>
                </a:solidFill>
                <a:latin typeface="+mn-lt"/>
                <a:ea typeface="+mn-ea"/>
                <a:cs typeface="+mn-cs"/>
              </a:rPr>
              <a:t>), scientists have been able to see into the heart of a supernova explosion for the first time, by detecting high-energy X-rays emitted by the radioactive isotope titanium-44.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image of </a:t>
            </a:r>
            <a:r>
              <a:rPr lang="en-US" sz="1200" kern="1200" dirty="0" err="1" smtClean="0">
                <a:solidFill>
                  <a:schemeClr val="tx1"/>
                </a:solidFill>
                <a:latin typeface="+mn-lt"/>
                <a:ea typeface="+mn-ea"/>
                <a:cs typeface="+mn-cs"/>
              </a:rPr>
              <a:t>Cas</a:t>
            </a:r>
            <a:r>
              <a:rPr lang="en-US" sz="1200" kern="1200" dirty="0" smtClean="0">
                <a:solidFill>
                  <a:schemeClr val="tx1"/>
                </a:solidFill>
                <a:latin typeface="+mn-lt"/>
                <a:ea typeface="+mn-ea"/>
                <a:cs typeface="+mn-cs"/>
              </a:rPr>
              <a:t> A shows titanium concentrated in clumps at the remnant's center (in blue). The irregular distribution of the clumps strongly suggests that material at the heart of the exploding star literally “sloshed” around, thereby allowing the shockwave to escape the core of the collapsing star and blast off the star’s outer layers.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a:t>
            </a:r>
            <a:r>
              <a:rPr lang="en-US" sz="1200" kern="1200" dirty="0" err="1" smtClean="0">
                <a:solidFill>
                  <a:schemeClr val="tx1"/>
                </a:solidFill>
                <a:latin typeface="+mn-lt"/>
                <a:ea typeface="+mn-ea"/>
                <a:cs typeface="+mn-cs"/>
              </a:rPr>
              <a:t>NuSTAR</a:t>
            </a:r>
            <a:r>
              <a:rPr lang="en-US" sz="1200" kern="1200" dirty="0" smtClean="0">
                <a:solidFill>
                  <a:schemeClr val="tx1"/>
                </a:solidFill>
                <a:latin typeface="+mn-lt"/>
                <a:ea typeface="+mn-ea"/>
                <a:cs typeface="+mn-cs"/>
              </a:rPr>
              <a:t> map shows high-energy X-rays generated by titanium-44, shown here in blue. Lower-energy X-rays from non-radioactive material, imaged previously with NASA's Chandra X-ray Observatory, are shown in red, yellow and green.</a:t>
            </a:r>
          </a:p>
          <a:p>
            <a:endParaRPr lang="en-US" sz="1200" b="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Credit</a:t>
            </a:r>
            <a:r>
              <a:rPr lang="en-US" sz="1200" b="0" kern="1200" dirty="0" smtClean="0">
                <a:solidFill>
                  <a:schemeClr val="tx1"/>
                </a:solidFill>
                <a:latin typeface="+mn-lt"/>
                <a:ea typeface="+mn-ea"/>
                <a:cs typeface="+mn-cs"/>
              </a:rPr>
              <a:t>: NASA/JPL-Caltech/CXC/SAO</a:t>
            </a:r>
          </a:p>
          <a:p>
            <a:endParaRPr lang="en-US" sz="1200" b="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Source</a:t>
            </a:r>
            <a:r>
              <a:rPr lang="en-US" sz="1200" b="0" kern="1200" dirty="0" smtClean="0">
                <a:solidFill>
                  <a:schemeClr val="tx1"/>
                </a:solidFill>
                <a:latin typeface="+mn-lt"/>
                <a:ea typeface="+mn-ea"/>
                <a:cs typeface="+mn-cs"/>
              </a:rPr>
              <a:t>:  (image/caption)  </a:t>
            </a:r>
            <a:r>
              <a:rPr lang="en-US" sz="1200" b="0" u="sng" kern="1200" dirty="0" smtClean="0">
                <a:solidFill>
                  <a:schemeClr val="tx1"/>
                </a:solidFill>
                <a:latin typeface="+mn-lt"/>
                <a:ea typeface="+mn-ea"/>
                <a:cs typeface="+mn-cs"/>
                <a:hlinkClick r:id="rId3"/>
              </a:rPr>
              <a:t>http://www.nasa.gov/jpl/nustar/pia17838/#.Uw4J6V7w-mH</a:t>
            </a:r>
          </a:p>
          <a:p>
            <a:r>
              <a:rPr lang="en-US" sz="1200" b="0" kern="1200" dirty="0" smtClean="0">
                <a:solidFill>
                  <a:schemeClr val="tx1"/>
                </a:solidFill>
                <a:latin typeface="+mn-lt"/>
                <a:ea typeface="+mn-ea"/>
                <a:cs typeface="+mn-cs"/>
              </a:rPr>
              <a:t>               (full story)  http://</a:t>
            </a:r>
            <a:r>
              <a:rPr lang="en-US" sz="1200" b="0" kern="1200" dirty="0" err="1" smtClean="0">
                <a:solidFill>
                  <a:schemeClr val="tx1"/>
                </a:solidFill>
                <a:latin typeface="+mn-lt"/>
                <a:ea typeface="+mn-ea"/>
                <a:cs typeface="+mn-cs"/>
              </a:rPr>
              <a:t>science.nasa.gov</a:t>
            </a:r>
            <a:r>
              <a:rPr lang="en-US" sz="1200" b="0" kern="1200" dirty="0" smtClean="0">
                <a:solidFill>
                  <a:schemeClr val="tx1"/>
                </a:solidFill>
                <a:latin typeface="+mn-lt"/>
                <a:ea typeface="+mn-ea"/>
                <a:cs typeface="+mn-cs"/>
              </a:rPr>
              <a:t>/science-news/science-at-</a:t>
            </a:r>
            <a:r>
              <a:rPr lang="en-US" sz="1200" b="0" kern="1200" dirty="0" err="1" smtClean="0">
                <a:solidFill>
                  <a:schemeClr val="tx1"/>
                </a:solidFill>
                <a:latin typeface="+mn-lt"/>
                <a:ea typeface="+mn-ea"/>
                <a:cs typeface="+mn-cs"/>
              </a:rPr>
              <a:t>nasa</a:t>
            </a:r>
            <a:r>
              <a:rPr lang="en-US" sz="1200" b="0" kern="1200" dirty="0" smtClean="0">
                <a:solidFill>
                  <a:schemeClr val="tx1"/>
                </a:solidFill>
                <a:latin typeface="+mn-lt"/>
                <a:ea typeface="+mn-ea"/>
                <a:cs typeface="+mn-cs"/>
              </a:rPr>
              <a:t>/2014/19feb_slosh/</a:t>
            </a:r>
          </a:p>
          <a:p>
            <a:endParaRPr lang="en-US" sz="1200" b="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Short description</a:t>
            </a:r>
          </a:p>
          <a:p>
            <a:r>
              <a:rPr lang="en-US" sz="1200" kern="1200" dirty="0" smtClean="0">
                <a:solidFill>
                  <a:schemeClr val="tx1"/>
                </a:solidFill>
                <a:latin typeface="+mn-lt"/>
                <a:ea typeface="+mn-ea"/>
                <a:cs typeface="+mn-cs"/>
              </a:rPr>
              <a:t>New observations of Cassiopeia A point to a possible solution to the puzzle of how stars detonate. </a:t>
            </a:r>
            <a:r>
              <a:rPr lang="en-US" sz="1200" kern="1200" smtClean="0">
                <a:solidFill>
                  <a:schemeClr val="tx1"/>
                </a:solidFill>
                <a:latin typeface="+mn-lt"/>
                <a:ea typeface="+mn-ea"/>
                <a:cs typeface="+mn-cs"/>
              </a:rPr>
              <a:t>The fact that titanium-44 — a direct tracer of the supernova blast — is concentrated in clumps at the core supports a theory referred to as "mild asymmetries." In this scenario, material “sloshes” about at the heart of the supernova, thereby allowing the shockwave to escape the core of the collapsing star and blast off the star’s outer layers.</a:t>
            </a:r>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February 19, 2014</a:t>
            </a:r>
            <a:endParaRPr lang="en-US" sz="1200" b="0" u="none" kern="1200" dirty="0" smtClean="0">
              <a:solidFill>
                <a:schemeClr val="tx1"/>
              </a:solidFill>
              <a:latin typeface="Helvetica"/>
              <a:ea typeface="+mn-ea"/>
              <a:cs typeface="Helvetica"/>
            </a:endParaRPr>
          </a:p>
        </p:txBody>
      </p:sp>
      <p:sp>
        <p:nvSpPr>
          <p:cNvPr id="4" name="Slide Number Placeholder 3"/>
          <p:cNvSpPr>
            <a:spLocks noGrp="1"/>
          </p:cNvSpPr>
          <p:nvPr>
            <p:ph type="sldNum" sz="quarter" idx="10"/>
          </p:nvPr>
        </p:nvSpPr>
        <p:spPr/>
        <p:txBody>
          <a:bodyPr/>
          <a:lstStyle/>
          <a:p>
            <a:fld id="{64A84229-6074-234E-A33F-2769B5DEA9E9}" type="slidenum">
              <a:rPr lang="en-US" smtClean="0"/>
              <a:t>1</a:t>
            </a:fld>
            <a:endParaRPr lang="en-US"/>
          </a:p>
        </p:txBody>
      </p:sp>
    </p:spTree>
    <p:extLst>
      <p:ext uri="{BB962C8B-B14F-4D97-AF65-F5344CB8AC3E}">
        <p14:creationId xmlns:p14="http://schemas.microsoft.com/office/powerpoint/2010/main" val="364512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B76102-030E-1D45-A044-A0FACF39AB47}" type="datetimeFigureOut">
              <a:rPr lang="en-US" smtClean="0"/>
              <a:t>4/29/14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B47E36-94FA-AA40-B8D7-7BE4517023E9}" type="slidenum">
              <a:rPr lang="en-US" smtClean="0"/>
              <a:t>‹#›</a:t>
            </a:fld>
            <a:endParaRPr lang="en-US"/>
          </a:p>
        </p:txBody>
      </p:sp>
    </p:spTree>
    <p:extLst>
      <p:ext uri="{BB962C8B-B14F-4D97-AF65-F5344CB8AC3E}">
        <p14:creationId xmlns:p14="http://schemas.microsoft.com/office/powerpoint/2010/main" val="2771658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B76102-030E-1D45-A044-A0FACF39AB47}" type="datetimeFigureOut">
              <a:rPr lang="en-US" smtClean="0"/>
              <a:t>4/29/14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B47E36-94FA-AA40-B8D7-7BE4517023E9}" type="slidenum">
              <a:rPr lang="en-US" smtClean="0"/>
              <a:t>‹#›</a:t>
            </a:fld>
            <a:endParaRPr lang="en-US"/>
          </a:p>
        </p:txBody>
      </p:sp>
    </p:spTree>
    <p:extLst>
      <p:ext uri="{BB962C8B-B14F-4D97-AF65-F5344CB8AC3E}">
        <p14:creationId xmlns:p14="http://schemas.microsoft.com/office/powerpoint/2010/main" val="2444283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B76102-030E-1D45-A044-A0FACF39AB47}" type="datetimeFigureOut">
              <a:rPr lang="en-US" smtClean="0"/>
              <a:t>4/29/14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B47E36-94FA-AA40-B8D7-7BE4517023E9}" type="slidenum">
              <a:rPr lang="en-US" smtClean="0"/>
              <a:t>‹#›</a:t>
            </a:fld>
            <a:endParaRPr lang="en-US"/>
          </a:p>
        </p:txBody>
      </p:sp>
    </p:spTree>
    <p:extLst>
      <p:ext uri="{BB962C8B-B14F-4D97-AF65-F5344CB8AC3E}">
        <p14:creationId xmlns:p14="http://schemas.microsoft.com/office/powerpoint/2010/main" val="457438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B76102-030E-1D45-A044-A0FACF39AB47}" type="datetimeFigureOut">
              <a:rPr lang="en-US" smtClean="0"/>
              <a:t>4/29/14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B47E36-94FA-AA40-B8D7-7BE4517023E9}" type="slidenum">
              <a:rPr lang="en-US" smtClean="0"/>
              <a:t>‹#›</a:t>
            </a:fld>
            <a:endParaRPr lang="en-US"/>
          </a:p>
        </p:txBody>
      </p:sp>
    </p:spTree>
    <p:extLst>
      <p:ext uri="{BB962C8B-B14F-4D97-AF65-F5344CB8AC3E}">
        <p14:creationId xmlns:p14="http://schemas.microsoft.com/office/powerpoint/2010/main" val="1298492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B76102-030E-1D45-A044-A0FACF39AB47}" type="datetimeFigureOut">
              <a:rPr lang="en-US" smtClean="0"/>
              <a:t>4/29/14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B47E36-94FA-AA40-B8D7-7BE4517023E9}" type="slidenum">
              <a:rPr lang="en-US" smtClean="0"/>
              <a:t>‹#›</a:t>
            </a:fld>
            <a:endParaRPr lang="en-US"/>
          </a:p>
        </p:txBody>
      </p:sp>
    </p:spTree>
    <p:extLst>
      <p:ext uri="{BB962C8B-B14F-4D97-AF65-F5344CB8AC3E}">
        <p14:creationId xmlns:p14="http://schemas.microsoft.com/office/powerpoint/2010/main" val="1859397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B76102-030E-1D45-A044-A0FACF39AB47}" type="datetimeFigureOut">
              <a:rPr lang="en-US" smtClean="0"/>
              <a:t>4/29/14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B47E36-94FA-AA40-B8D7-7BE4517023E9}" type="slidenum">
              <a:rPr lang="en-US" smtClean="0"/>
              <a:t>‹#›</a:t>
            </a:fld>
            <a:endParaRPr lang="en-US"/>
          </a:p>
        </p:txBody>
      </p:sp>
    </p:spTree>
    <p:extLst>
      <p:ext uri="{BB962C8B-B14F-4D97-AF65-F5344CB8AC3E}">
        <p14:creationId xmlns:p14="http://schemas.microsoft.com/office/powerpoint/2010/main" val="4205563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B76102-030E-1D45-A044-A0FACF39AB47}" type="datetimeFigureOut">
              <a:rPr lang="en-US" smtClean="0"/>
              <a:t>4/29/14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B47E36-94FA-AA40-B8D7-7BE4517023E9}" type="slidenum">
              <a:rPr lang="en-US" smtClean="0"/>
              <a:t>‹#›</a:t>
            </a:fld>
            <a:endParaRPr lang="en-US"/>
          </a:p>
        </p:txBody>
      </p:sp>
    </p:spTree>
    <p:extLst>
      <p:ext uri="{BB962C8B-B14F-4D97-AF65-F5344CB8AC3E}">
        <p14:creationId xmlns:p14="http://schemas.microsoft.com/office/powerpoint/2010/main" val="1499671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B76102-030E-1D45-A044-A0FACF39AB47}" type="datetimeFigureOut">
              <a:rPr lang="en-US" smtClean="0"/>
              <a:t>4/29/14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B47E36-94FA-AA40-B8D7-7BE4517023E9}" type="slidenum">
              <a:rPr lang="en-US" smtClean="0"/>
              <a:t>‹#›</a:t>
            </a:fld>
            <a:endParaRPr lang="en-US"/>
          </a:p>
        </p:txBody>
      </p:sp>
    </p:spTree>
    <p:extLst>
      <p:ext uri="{BB962C8B-B14F-4D97-AF65-F5344CB8AC3E}">
        <p14:creationId xmlns:p14="http://schemas.microsoft.com/office/powerpoint/2010/main" val="3134589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B76102-030E-1D45-A044-A0FACF39AB47}" type="datetimeFigureOut">
              <a:rPr lang="en-US" smtClean="0"/>
              <a:t>4/29/14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B47E36-94FA-AA40-B8D7-7BE4517023E9}" type="slidenum">
              <a:rPr lang="en-US" smtClean="0"/>
              <a:t>‹#›</a:t>
            </a:fld>
            <a:endParaRPr lang="en-US"/>
          </a:p>
        </p:txBody>
      </p:sp>
    </p:spTree>
    <p:extLst>
      <p:ext uri="{BB962C8B-B14F-4D97-AF65-F5344CB8AC3E}">
        <p14:creationId xmlns:p14="http://schemas.microsoft.com/office/powerpoint/2010/main" val="1165990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B76102-030E-1D45-A044-A0FACF39AB47}" type="datetimeFigureOut">
              <a:rPr lang="en-US" smtClean="0"/>
              <a:t>4/29/14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B47E36-94FA-AA40-B8D7-7BE4517023E9}" type="slidenum">
              <a:rPr lang="en-US" smtClean="0"/>
              <a:t>‹#›</a:t>
            </a:fld>
            <a:endParaRPr lang="en-US"/>
          </a:p>
        </p:txBody>
      </p:sp>
    </p:spTree>
    <p:extLst>
      <p:ext uri="{BB962C8B-B14F-4D97-AF65-F5344CB8AC3E}">
        <p14:creationId xmlns:p14="http://schemas.microsoft.com/office/powerpoint/2010/main" val="597591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B76102-030E-1D45-A044-A0FACF39AB47}" type="datetimeFigureOut">
              <a:rPr lang="en-US" smtClean="0"/>
              <a:t>4/29/14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B47E36-94FA-AA40-B8D7-7BE4517023E9}" type="slidenum">
              <a:rPr lang="en-US" smtClean="0"/>
              <a:t>‹#›</a:t>
            </a:fld>
            <a:endParaRPr lang="en-US"/>
          </a:p>
        </p:txBody>
      </p:sp>
    </p:spTree>
    <p:extLst>
      <p:ext uri="{BB962C8B-B14F-4D97-AF65-F5344CB8AC3E}">
        <p14:creationId xmlns:p14="http://schemas.microsoft.com/office/powerpoint/2010/main" val="169093072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B76102-030E-1D45-A044-A0FACF39AB47}" type="datetimeFigureOut">
              <a:rPr lang="en-US" smtClean="0"/>
              <a:t>4/29/14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AB47E36-94FA-AA40-B8D7-7BE4517023E9}" type="slidenum">
              <a:rPr lang="en-US" smtClean="0"/>
              <a:t>‹#›</a:t>
            </a:fld>
            <a:endParaRPr lang="en-US"/>
          </a:p>
        </p:txBody>
      </p:sp>
    </p:spTree>
    <p:extLst>
      <p:ext uri="{BB962C8B-B14F-4D97-AF65-F5344CB8AC3E}">
        <p14:creationId xmlns:p14="http://schemas.microsoft.com/office/powerpoint/2010/main" val="3720839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t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Cassiopeia A supernova remnant showing clumps of titanium-44 in blue, indicating the presence of high-energy X-rays." title="Sloshing Supernova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52128" cy="5148072"/>
          </a:xfrm>
          <a:prstGeom prst="rect">
            <a:avLst/>
          </a:prstGeom>
        </p:spPr>
      </p:pic>
    </p:spTree>
    <p:extLst>
      <p:ext uri="{BB962C8B-B14F-4D97-AF65-F5344CB8AC3E}">
        <p14:creationId xmlns:p14="http://schemas.microsoft.com/office/powerpoint/2010/main" val="33542994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1752</TotalTime>
  <Words>140</Words>
  <Application>Microsoft Macintosh PowerPoint</Application>
  <PresentationFormat>On-screen Show (16:9)</PresentationFormat>
  <Paragraphs>19</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Manager/>
  <Company>NASA</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Sloshing Supernovas</dc:title>
  <dc:subject>NASA Science Mission Directorate: Astrophysics</dc:subject>
  <dc:creator>NASA</dc:creator>
  <cp:keywords>supernova remnant; Cassiopeia A; titanium-44; X-ray</cp:keywords>
  <dc:description/>
  <cp:lastModifiedBy>Sally Bensusen</cp:lastModifiedBy>
  <cp:revision>21</cp:revision>
  <dcterms:created xsi:type="dcterms:W3CDTF">2012-10-22T14:00:59Z</dcterms:created>
  <dcterms:modified xsi:type="dcterms:W3CDTF">2014-04-29T17:47:21Z</dcterms:modified>
  <cp:category/>
</cp:coreProperties>
</file>