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7" d="100"/>
          <a:sy n="157" d="100"/>
        </p:scale>
        <p:origin x="-232" y="-112"/>
      </p:cViewPr>
      <p:guideLst>
        <p:guide orient="horz" pos="1620"/>
        <p:guide pos="2880"/>
      </p:guideLst>
    </p:cSldViewPr>
  </p:slideViewPr>
  <p:notesTextViewPr>
    <p:cViewPr>
      <p:scale>
        <a:sx n="100" d="100"/>
        <a:sy n="100" d="100"/>
      </p:scale>
      <p:origin x="0" y="58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D41814-DCBE-1041-AF59-76C3A63DD06A}" type="datetimeFigureOut">
              <a:rPr lang="en-US" smtClean="0"/>
              <a:t>1/24/14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B80A7-7B6C-EA46-8A9D-E2F3FC9D6A5A}" type="slidenum">
              <a:rPr lang="en-US" smtClean="0"/>
              <a:t>‹#›</a:t>
            </a:fld>
            <a:endParaRPr lang="en-US"/>
          </a:p>
        </p:txBody>
      </p:sp>
    </p:spTree>
    <p:extLst>
      <p:ext uri="{BB962C8B-B14F-4D97-AF65-F5344CB8AC3E}">
        <p14:creationId xmlns:p14="http://schemas.microsoft.com/office/powerpoint/2010/main" val="3793729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Brilliant shades of blue and green explode across the Barents Sea in this natural-color image taken on August 17, 2011. The color was created by a massive bloom of phytoplankton that are common in the area each August. Plankton blooms spanning hundreds or even thousands of kilometers occur across the North Atlantic and Arctic Oceans every year. Many species thrive in the cooler ocean waters, which tend to be richer in nutrients and plant life than tropical waters.</a:t>
            </a:r>
          </a:p>
          <a:p>
            <a:r>
              <a:rPr lang="en-US" sz="1200" u="none" kern="1200" baseline="0" dirty="0" smtClean="0">
                <a:solidFill>
                  <a:schemeClr val="tx1"/>
                </a:solidFill>
                <a:latin typeface="+mn-lt"/>
                <a:ea typeface="+mn-ea"/>
                <a:cs typeface="+mn-cs"/>
              </a:rPr>
              <a:t>In this image, the milky blue color strongly suggests that the bloom contains </a:t>
            </a:r>
            <a:r>
              <a:rPr lang="en-US" sz="1200" u="none" kern="1200" baseline="0" dirty="0" err="1" smtClean="0">
                <a:solidFill>
                  <a:schemeClr val="tx1"/>
                </a:solidFill>
                <a:latin typeface="+mn-lt"/>
                <a:ea typeface="+mn-ea"/>
                <a:cs typeface="+mn-cs"/>
              </a:rPr>
              <a:t>coccolithophores</a:t>
            </a:r>
            <a:r>
              <a:rPr lang="en-US" sz="1200" u="none" kern="1200" baseline="0" dirty="0" smtClean="0">
                <a:solidFill>
                  <a:schemeClr val="tx1"/>
                </a:solidFill>
                <a:latin typeface="+mn-lt"/>
                <a:ea typeface="+mn-ea"/>
                <a:cs typeface="+mn-cs"/>
              </a:rPr>
              <a:t>, microscopic plankton that are plated with white calcium carbonate. When viewed through ocean water, a </a:t>
            </a:r>
            <a:r>
              <a:rPr lang="en-US" sz="1200" u="none" kern="1200" baseline="0" dirty="0" err="1" smtClean="0">
                <a:solidFill>
                  <a:schemeClr val="tx1"/>
                </a:solidFill>
                <a:latin typeface="+mn-lt"/>
                <a:ea typeface="+mn-ea"/>
                <a:cs typeface="+mn-cs"/>
              </a:rPr>
              <a:t>coccolithophore</a:t>
            </a:r>
            <a:r>
              <a:rPr lang="en-US" sz="1200" u="none" kern="1200" baseline="0" dirty="0" smtClean="0">
                <a:solidFill>
                  <a:schemeClr val="tx1"/>
                </a:solidFill>
                <a:latin typeface="+mn-lt"/>
                <a:ea typeface="+mn-ea"/>
                <a:cs typeface="+mn-cs"/>
              </a:rPr>
              <a:t> bloom tends to be bright blue. The species is most likely </a:t>
            </a:r>
            <a:r>
              <a:rPr lang="en-US" sz="1200" u="none" kern="1200" baseline="0" dirty="0" err="1" smtClean="0">
                <a:solidFill>
                  <a:schemeClr val="tx1"/>
                </a:solidFill>
                <a:latin typeface="+mn-lt"/>
                <a:ea typeface="+mn-ea"/>
                <a:cs typeface="+mn-cs"/>
              </a:rPr>
              <a:t>Emiliana</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huxleyi</a:t>
            </a:r>
            <a:r>
              <a:rPr lang="en-US" sz="1200" u="none" kern="1200" baseline="0" dirty="0" smtClean="0">
                <a:solidFill>
                  <a:schemeClr val="tx1"/>
                </a:solidFill>
                <a:latin typeface="+mn-lt"/>
                <a:ea typeface="+mn-ea"/>
                <a:cs typeface="+mn-cs"/>
              </a:rPr>
              <a:t>, whose blooms tend to be triggered by high light levels during the 24-hour sunlight of Arctic summer. The variations in bloom brightness and color in satellite images is partly related to its depth: E. </a:t>
            </a:r>
            <a:r>
              <a:rPr lang="en-US" sz="1200" u="none" kern="1200" baseline="0" dirty="0" err="1" smtClean="0">
                <a:solidFill>
                  <a:schemeClr val="tx1"/>
                </a:solidFill>
                <a:latin typeface="+mn-lt"/>
                <a:ea typeface="+mn-ea"/>
                <a:cs typeface="+mn-cs"/>
              </a:rPr>
              <a:t>huxleyi</a:t>
            </a:r>
            <a:r>
              <a:rPr lang="en-US" sz="1200" u="none" kern="1200" baseline="0" dirty="0" smtClean="0">
                <a:solidFill>
                  <a:schemeClr val="tx1"/>
                </a:solidFill>
                <a:latin typeface="+mn-lt"/>
                <a:ea typeface="+mn-ea"/>
                <a:cs typeface="+mn-cs"/>
              </a:rPr>
              <a:t>, can grow abundantly as much as 50 meters below the surface.</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Satellite: Aqua</a:t>
            </a:r>
          </a:p>
          <a:p>
            <a:r>
              <a:rPr lang="en-US" sz="1200" u="none" kern="1200" baseline="0" smtClean="0">
                <a:solidFill>
                  <a:schemeClr val="tx1"/>
                </a:solidFill>
                <a:latin typeface="+mn-lt"/>
                <a:ea typeface="+mn-ea"/>
                <a:cs typeface="+mn-cs"/>
              </a:rPr>
              <a:t>Instrument: MODIS</a:t>
            </a:r>
            <a:endParaRPr lang="en-US" dirty="0"/>
          </a:p>
        </p:txBody>
      </p:sp>
      <p:sp>
        <p:nvSpPr>
          <p:cNvPr id="4" name="Slide Number Placeholder 3"/>
          <p:cNvSpPr>
            <a:spLocks noGrp="1"/>
          </p:cNvSpPr>
          <p:nvPr>
            <p:ph type="sldNum" sz="quarter" idx="10"/>
          </p:nvPr>
        </p:nvSpPr>
        <p:spPr/>
        <p:txBody>
          <a:bodyPr/>
          <a:lstStyle/>
          <a:p>
            <a:fld id="{2F0B80A7-7B6C-EA46-8A9D-E2F3FC9D6A5A}" type="slidenum">
              <a:rPr lang="en-US" smtClean="0"/>
              <a:t>1</a:t>
            </a:fld>
            <a:endParaRPr lang="en-US"/>
          </a:p>
        </p:txBody>
      </p:sp>
    </p:spTree>
    <p:extLst>
      <p:ext uri="{BB962C8B-B14F-4D97-AF65-F5344CB8AC3E}">
        <p14:creationId xmlns:p14="http://schemas.microsoft.com/office/powerpoint/2010/main" val="1524970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1/24/14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1/24/14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1/24/14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rentssea_amo_2011229-0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33474"/>
          </a:xfrm>
          <a:prstGeom prst="rect">
            <a:avLst/>
          </a:prstGeom>
        </p:spPr>
      </p:pic>
    </p:spTree>
    <p:extLst>
      <p:ext uri="{BB962C8B-B14F-4D97-AF65-F5344CB8AC3E}">
        <p14:creationId xmlns:p14="http://schemas.microsoft.com/office/powerpoint/2010/main" val="3566506539"/>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0</TotalTime>
  <Words>195</Words>
  <Application>Microsoft Macintosh PowerPoint</Application>
  <PresentationFormat>On-screen Show (16:9)</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vt:lpstr>
      <vt:lpstr>PowerPoint Presentation</vt:lpstr>
    </vt:vector>
  </TitlesOfParts>
  <Company>NASA SSAI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2014-01-24T18:39:33Z</dcterms:created>
  <dcterms:modified xsi:type="dcterms:W3CDTF">2014-01-24T18:40:09Z</dcterms:modified>
</cp:coreProperties>
</file>