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media1.mp4" ContentType="video/unknown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6256000" cy="9144000"/>
  <p:notesSz cx="6858000" cy="9144000"/>
  <p:defaultTextStyle>
    <a:lvl1pPr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825500">
      <a:defRPr sz="32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www.nasa.gov/mission_pages/LRO/main/" TargetMode="External"/><Relationship Id="rId4" Type="http://schemas.openxmlformats.org/officeDocument/2006/relationships/hyperlink" Target="http://lroc.sese.asu.edu/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On March 17, 2013, a NASA telescope that monitors the night side of the Moon recorded a bright flash in Mare Imbrium, at about 21&amp;deg;N, 24&amp;deg;W. The flash was one of the brightest ever recorded, and it was caused by the impact of a meteoroid estimated to be roughly a foot (30 to 40 cm) wide and just under a hundred pounds (40 kg), hitting the Moon at 60,000 miles per hour (25 km/sec).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A few months after the impact, the Lunar Reconnaissance Orbiter </a:t>
            </a:r>
            <a:r>
              <a:rPr sz="1400" u="sng">
                <a:hlinkClick r:id="rId3" invalidUrl="" action="" tgtFrame="" tooltip="" history="1" highlightClick="0" endSnd="0"/>
              </a:rPr>
              <a:t>http://www.nasa.gov/mission_pages/LRO/main/</a:t>
            </a:r>
            <a:r>
              <a:rPr sz="1400"/>
              <a:t> camera team </a:t>
            </a:r>
            <a:r>
              <a:rPr sz="1400" u="sng">
                <a:hlinkClick r:id="rId4" invalidUrl="" action="" tgtFrame="" tooltip="" history="1" highlightClick="0" endSnd="0"/>
              </a:rPr>
              <a:t>http://lroc.sese.asu.edu/</a:t>
            </a:r>
            <a:r>
              <a:rPr sz="1400"/>
              <a:t> found the crater formed by the impact. They compared LRO images taken before and after the impact and found a new crater 18 meters (60 feet) wide, with rays of ejecta that extend several kilometers.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185333" y="1532466"/>
            <a:ext cx="13885334" cy="3098801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185333" y="4715933"/>
            <a:ext cx="13885334" cy="105833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228600" algn="ctr">
              <a:spcBef>
                <a:spcPts val="0"/>
              </a:spcBef>
              <a:buSzTx/>
              <a:buNone/>
              <a:defRPr sz="2800"/>
            </a:lvl2pPr>
            <a:lvl3pPr marL="0" indent="457200" algn="ctr">
              <a:spcBef>
                <a:spcPts val="0"/>
              </a:spcBef>
              <a:buSzTx/>
              <a:buNone/>
              <a:defRPr sz="2800"/>
            </a:lvl3pPr>
            <a:lvl4pPr marL="0" indent="685800" algn="ctr">
              <a:spcBef>
                <a:spcPts val="0"/>
              </a:spcBef>
              <a:buSzTx/>
              <a:buNone/>
              <a:defRPr sz="2800"/>
            </a:lvl4pPr>
            <a:lvl5pPr marL="0" indent="914400" algn="ctr">
              <a:spcBef>
                <a:spcPts val="0"/>
              </a:spcBef>
              <a:buSzTx/>
              <a:buNone/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423333" y="6299200"/>
            <a:ext cx="15409334" cy="13377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23333" y="7679266"/>
            <a:ext cx="15409334" cy="105833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228600" algn="ctr">
              <a:spcBef>
                <a:spcPts val="0"/>
              </a:spcBef>
              <a:buSzTx/>
              <a:buNone/>
              <a:defRPr sz="2800"/>
            </a:lvl2pPr>
            <a:lvl3pPr marL="0" indent="457200" algn="ctr">
              <a:spcBef>
                <a:spcPts val="0"/>
              </a:spcBef>
              <a:buSzTx/>
              <a:buNone/>
              <a:defRPr sz="2800"/>
            </a:lvl3pPr>
            <a:lvl4pPr marL="0" indent="685800" algn="ctr">
              <a:spcBef>
                <a:spcPts val="0"/>
              </a:spcBef>
              <a:buSzTx/>
              <a:buNone/>
              <a:defRPr sz="2800"/>
            </a:lvl4pPr>
            <a:lvl5pPr marL="0" indent="914400" algn="ctr">
              <a:spcBef>
                <a:spcPts val="0"/>
              </a:spcBef>
              <a:buSzTx/>
              <a:buNone/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185333" y="3022599"/>
            <a:ext cx="13885334" cy="30988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1100666" y="634999"/>
            <a:ext cx="6815668" cy="3699935"/>
          </a:xfrm>
          <a:prstGeom prst="rect">
            <a:avLst/>
          </a:prstGeom>
        </p:spPr>
        <p:txBody>
          <a:bodyPr anchor="b"/>
          <a:lstStyle>
            <a:lvl1pPr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1100666" y="4461933"/>
            <a:ext cx="6815668" cy="381846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228600" algn="ctr">
              <a:spcBef>
                <a:spcPts val="0"/>
              </a:spcBef>
              <a:buSzTx/>
              <a:buNone/>
              <a:defRPr sz="2800"/>
            </a:lvl2pPr>
            <a:lvl3pPr marL="0" indent="457200" algn="ctr">
              <a:spcBef>
                <a:spcPts val="0"/>
              </a:spcBef>
              <a:buSzTx/>
              <a:buNone/>
              <a:defRPr sz="2800"/>
            </a:lvl3pPr>
            <a:lvl4pPr marL="0" indent="685800" algn="ctr">
              <a:spcBef>
                <a:spcPts val="0"/>
              </a:spcBef>
              <a:buSzTx/>
              <a:buNone/>
              <a:defRPr sz="2800"/>
            </a:lvl4pPr>
            <a:lvl5pPr marL="0" indent="914400" algn="ctr">
              <a:spcBef>
                <a:spcPts val="0"/>
              </a:spcBef>
              <a:buSzTx/>
              <a:buNone/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126066" y="2099733"/>
            <a:ext cx="6815668" cy="6197601"/>
          </a:xfrm>
          <a:prstGeom prst="rect">
            <a:avLst/>
          </a:prstGeom>
        </p:spPr>
        <p:txBody>
          <a:bodyPr/>
          <a:lstStyle>
            <a:lvl1pPr marL="372533" indent="-372533">
              <a:spcBef>
                <a:spcPts val="4500"/>
              </a:spcBef>
              <a:defRPr sz="3000"/>
            </a:lvl1pPr>
            <a:lvl2pPr marL="931333" indent="-372533">
              <a:spcBef>
                <a:spcPts val="4500"/>
              </a:spcBef>
              <a:defRPr sz="3000"/>
            </a:lvl2pPr>
            <a:lvl3pPr marL="1490133" indent="-372533">
              <a:spcBef>
                <a:spcPts val="4500"/>
              </a:spcBef>
              <a:defRPr sz="3000"/>
            </a:lvl3pPr>
            <a:lvl4pPr marL="2048933" indent="-372533">
              <a:spcBef>
                <a:spcPts val="4500"/>
              </a:spcBef>
              <a:defRPr sz="3000"/>
            </a:lvl4pPr>
            <a:lvl5pPr marL="2607733" indent="-372533">
              <a:spcBef>
                <a:spcPts val="45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126066" y="1185333"/>
            <a:ext cx="14003868" cy="67818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126066" y="237066"/>
            <a:ext cx="14003868" cy="1524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126066" y="2099733"/>
            <a:ext cx="14003868" cy="61976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7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15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1050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685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2320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955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3590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4225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4860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5495192" indent="-415192" defTabSz="825500">
        <a:spcBef>
          <a:spcPts val="5900"/>
        </a:spcBef>
        <a:buSzPct val="75000"/>
        <a:buChar char="•"/>
        <a:defRPr sz="34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ideo" Target="../media/media1.mp4"/><Relationship Id="rId4" Type="http://schemas.microsoft.com/office/2007/relationships/media" Target="../media/media1.mp4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from_moon_720p30_4242.mp4"/>
          <p:cNvPicPr/>
          <p:nvPr>
            <a:videoFile r:link="rId3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3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/>
      </a:spPr>
      <a:bodyPr rot="0" spcFirstLastPara="1" vertOverflow="overflow" horzOverflow="overflow" vert="horz" wrap="square" lIns="33866" tIns="33866" rIns="33866" bIns="33866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33866" tIns="33866" rIns="33866" bIns="33866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/>
      </a:spPr>
      <a:bodyPr rot="0" spcFirstLastPara="1" vertOverflow="overflow" horzOverflow="overflow" vert="horz" wrap="square" lIns="33866" tIns="33866" rIns="33866" bIns="33866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33866" tIns="33866" rIns="33866" bIns="33866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